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81" r:id="rId3"/>
    <p:sldId id="290" r:id="rId4"/>
    <p:sldId id="293" r:id="rId5"/>
    <p:sldId id="294" r:id="rId6"/>
    <p:sldId id="296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9EC3F8-2750-45AD-BC06-DCC72A1805B2}">
          <p14:sldIdLst>
            <p14:sldId id="291"/>
            <p14:sldId id="281"/>
            <p14:sldId id="290"/>
            <p14:sldId id="293"/>
            <p14:sldId id="294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89686E-B176-4349-A4B8-0610431944BA}" v="463" dt="2024-09-05T10:05:27.617"/>
    <p1510:client id="{F827EDB1-21D3-4402-9EC6-1F2FC40824D8}" v="15" dt="2024-09-05T08:42:20.9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9/19/2024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9/19/2024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9/19/2024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9/19/2024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audio" Target="../media/audio2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audio" Target="../media/audio3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audio" Target="../media/audio4.wav"/><Relationship Id="rId3" Type="http://schemas.openxmlformats.org/officeDocument/2006/relationships/audio" Target="../media/audio4.wav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7" Type="http://schemas.openxmlformats.org/officeDocument/2006/relationships/audio" Target="../media/audio5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audio" Target="../media/audio6.wa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916"/>
          <a:stretch/>
        </p:blipFill>
        <p:spPr>
          <a:xfrm>
            <a:off x="6854891" y="1794433"/>
            <a:ext cx="3203509" cy="342623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45686" y="130041"/>
            <a:ext cx="8534400" cy="1752600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1286" y="-667062"/>
            <a:ext cx="10363200" cy="2076450"/>
          </a:xfrm>
        </p:spPr>
        <p:txBody>
          <a:bodyPr/>
          <a:lstStyle/>
          <a:p>
            <a:r>
              <a:rPr lang="en-US" sz="4000" b="1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2024</a:t>
            </a:r>
            <a:endParaRPr lang="en-IN" sz="4000" b="1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640" y="742157"/>
            <a:ext cx="5960359" cy="57618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1400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/>
                <a:ea typeface="ＭＳ Ｐゴシック"/>
                <a:cs typeface="Arial"/>
              </a:rPr>
              <a:t>Problem Statement ID – 1607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/>
                <a:ea typeface="ＭＳ Ｐゴシック"/>
                <a:cs typeface="Arial"/>
              </a:rPr>
              <a:t>Problem Statement Title- A smart AI based solution for traffic management on routes with heavy traffic from different directions, with real-time monitoring and adaptation of traffic light timings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/>
                <a:ea typeface="ＭＳ Ｐゴシック"/>
                <a:cs typeface="Arial"/>
              </a:rPr>
              <a:t>Theme-  Smart Automation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/>
                <a:ea typeface="ＭＳ Ｐゴシック"/>
                <a:cs typeface="Arial"/>
              </a:rPr>
              <a:t>PS Category- Software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/>
                <a:ea typeface="ＭＳ Ｐゴシック"/>
                <a:cs typeface="Arial"/>
              </a:rPr>
              <a:t>Team ID- 22187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/>
                <a:ea typeface="ＭＳ Ｐゴシック"/>
                <a:cs typeface="Arial"/>
              </a:rPr>
              <a:t>Team Name – SmartLanes_7852</a:t>
            </a:r>
            <a:endParaRPr lang="en-IN" b="1" dirty="0">
              <a:latin typeface="Arial"/>
              <a:ea typeface="ＭＳ Ｐゴシック"/>
              <a:cs typeface="Arial"/>
            </a:endParaRPr>
          </a:p>
        </p:txBody>
      </p:sp>
      <p:pic>
        <p:nvPicPr>
          <p:cNvPr id="9" name="Google Shape;9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44712" y="78685"/>
            <a:ext cx="2246575" cy="11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 sz="28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2800" b="1" dirty="0" err="1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SmartLanes</a:t>
            </a:r>
            <a:r>
              <a:rPr lang="en-US" sz="28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 - Optimizing Traffic Light Timings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5E403D-D2E2-E487-5DCF-BE72FC87D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6655" y="1653702"/>
            <a:ext cx="5501710" cy="4472465"/>
          </a:xfrm>
          <a:solidFill>
            <a:schemeClr val="accent2">
              <a:alpha val="50000"/>
            </a:schemeClr>
          </a:solidFill>
          <a:ln>
            <a:noFill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ＭＳ Ｐゴシック"/>
              </a:rPr>
              <a:t>Real-Time Data Collection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ＭＳ Ｐゴシック"/>
              </a:rPr>
              <a:t>Deploy sensors and cameras at intersections.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ＭＳ Ｐゴシック"/>
              </a:rPr>
              <a:t>Integrate GPS data from vehicles for comprehensive monitoring.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ＭＳ Ｐゴシック"/>
              </a:rPr>
              <a:t>AI-Driven Traffic Analysis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ＭＳ Ｐゴシック"/>
              </a:rPr>
              <a:t>Utilize machine learning algorithms to model and predict traffic patterns.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ＭＳ Ｐゴシック"/>
              </a:rPr>
              <a:t>Simulate and optimize traffic light timings dynamically.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ＭＳ Ｐゴシック"/>
              </a:rPr>
              <a:t>Adaptive Control System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ＭＳ Ｐゴシック"/>
              </a:rPr>
              <a:t>Implement real-time adjustments to traffic light timings based on current conditions.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ＭＳ Ｐゴシック"/>
              </a:rPr>
              <a:t>Prioritize emergency vehicles and adjust for peak traffic periods.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ＭＳ Ｐゴシック"/>
                <a:cs typeface="Times New Roman"/>
              </a:rPr>
              <a:t>Centralized Management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ＭＳ Ｐゴシック"/>
                <a:cs typeface="Times New Roman"/>
              </a:rPr>
              <a:t>Develop a control platform with a real-time dashboard for monitoring and adjustments.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ＭＳ Ｐゴシック"/>
                <a:cs typeface="Times New Roman"/>
              </a:rPr>
              <a:t>Ensure seamless communication between traffic lights and control systems.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ＭＳ Ｐゴシック"/>
                <a:cs typeface="Times New Roman"/>
              </a:rPr>
              <a:t>Public Communication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ＭＳ Ｐゴシック"/>
                <a:cs typeface="Times New Roman"/>
              </a:rPr>
              <a:t>Provide real-time traffic updates and alerts via mobile apps and electronic signs.</a:t>
            </a:r>
          </a:p>
          <a:p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ＭＳ Ｐゴシック"/>
                <a:cs typeface="Times New Roman"/>
              </a:rPr>
              <a:t>Enhance user experience with timely information on traffic conditions.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/>
              <a:ea typeface="ＭＳ Ｐゴシック"/>
            </a:endParaRPr>
          </a:p>
          <a:p>
            <a:pPr marL="0" indent="0">
              <a:buNone/>
            </a:pPr>
            <a:endParaRPr lang="en-US" sz="1200" b="1" dirty="0">
              <a:latin typeface="Times New Roman"/>
              <a:ea typeface="ＭＳ Ｐゴシック"/>
            </a:endParaRPr>
          </a:p>
          <a:p>
            <a:endParaRPr lang="en-US" sz="1200" dirty="0"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7BDD4-B7DA-7DB5-EA5C-1CE0C834F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4805" y="2000213"/>
            <a:ext cx="1598367" cy="3725941"/>
          </a:xfrm>
        </p:spPr>
        <p:txBody>
          <a:bodyPr/>
          <a:lstStyle/>
          <a:p>
            <a:pPr marL="0" indent="0">
              <a:buNone/>
            </a:pPr>
            <a:r>
              <a:rPr lang="en-US" sz="1050" b="1" i="1" u="sng" dirty="0">
                <a:latin typeface="Times New Roman"/>
                <a:ea typeface="ＭＳ Ｐゴシック"/>
              </a:rPr>
              <a:t>BUSINESS MODELS:</a:t>
            </a:r>
          </a:p>
          <a:p>
            <a:r>
              <a:rPr lang="en-US" sz="1200" b="1" dirty="0">
                <a:latin typeface="Times New Roman"/>
              </a:rPr>
              <a:t>Subscription-Based</a:t>
            </a:r>
          </a:p>
          <a:p>
            <a:r>
              <a:rPr lang="en-US" sz="1200" b="1" dirty="0">
                <a:latin typeface="Times New Roman"/>
              </a:rPr>
              <a:t>Data Analytics</a:t>
            </a:r>
          </a:p>
          <a:p>
            <a:r>
              <a:rPr lang="en-US" sz="1200" b="1" dirty="0">
                <a:latin typeface="Times New Roman"/>
              </a:rPr>
              <a:t>Cloud Infrastructure</a:t>
            </a:r>
          </a:p>
          <a:p>
            <a:r>
              <a:rPr lang="en-US" sz="1200" b="1" dirty="0">
                <a:latin typeface="Times New Roman"/>
              </a:rPr>
              <a:t>Real-Time Optimization</a:t>
            </a:r>
          </a:p>
          <a:p>
            <a:r>
              <a:rPr lang="en-US" sz="1200" b="1" dirty="0">
                <a:latin typeface="Times New Roman"/>
              </a:rPr>
              <a:t>Custom Solutions</a:t>
            </a:r>
          </a:p>
          <a:p>
            <a:r>
              <a:rPr lang="en-US" sz="1200" b="1" dirty="0">
                <a:latin typeface="Times New Roman"/>
              </a:rPr>
              <a:t>IoT Integration</a:t>
            </a:r>
          </a:p>
          <a:p>
            <a:r>
              <a:rPr lang="en-US" sz="1200" b="1" dirty="0">
                <a:latin typeface="Times New Roman"/>
              </a:rPr>
              <a:t>Scalable Licensing</a:t>
            </a:r>
          </a:p>
          <a:p>
            <a:r>
              <a:rPr lang="en-US" sz="1200" b="1" dirty="0">
                <a:latin typeface="Times New Roman"/>
              </a:rPr>
              <a:t>Maintenance Services</a:t>
            </a:r>
          </a:p>
          <a:p>
            <a:r>
              <a:rPr lang="en-US" sz="1200" b="1" dirty="0">
                <a:latin typeface="Times New Roman"/>
              </a:rPr>
              <a:t>Government Contracts</a:t>
            </a:r>
          </a:p>
          <a:p>
            <a:r>
              <a:rPr lang="en-US" sz="1200" b="1" dirty="0">
                <a:latin typeface="Times New Roman"/>
              </a:rPr>
              <a:t>Traffic Reports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272619" y="6356353"/>
            <a:ext cx="943623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With cutting-edge technology at the helm, the age of traffic jams is over; welcome to the dawn of intelligent, dynamic traffic control.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819538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SmartLanes</a:t>
            </a:r>
            <a:endParaRPr lang="en-IN" dirty="0"/>
          </a:p>
        </p:txBody>
      </p:sp>
      <p:pic>
        <p:nvPicPr>
          <p:cNvPr id="11" name="Google Shape;9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0A760B9-9D6F-D95A-85D9-7C63C1A54008}"/>
              </a:ext>
            </a:extLst>
          </p:cNvPr>
          <p:cNvSpPr/>
          <p:nvPr/>
        </p:nvSpPr>
        <p:spPr>
          <a:xfrm>
            <a:off x="6071585" y="1927781"/>
            <a:ext cx="1784808" cy="404409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58E154-385E-CD49-CCDE-F97B36AC3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184" y="1459047"/>
            <a:ext cx="3952302" cy="2258458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47F8A9-9558-707D-4E59-6FBD21881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8184" y="3863183"/>
            <a:ext cx="3952302" cy="2257135"/>
          </a:xfrm>
          <a:prstGeom prst="rect">
            <a:avLst/>
          </a:prstGeom>
          <a:effectLst>
            <a:softEdge rad="889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  <p:sndAc>
          <p:stSnd>
            <p:snd r:embed="rId3" name="whoosh.wav"/>
          </p:stSnd>
        </p:sndAc>
      </p:transition>
    </mc:Choice>
    <mc:Fallback xmlns="">
      <p:transition spd="slow">
        <p:fade/>
        <p:sndAc>
          <p:stSnd>
            <p:snd r:embed="rId7" name="whoosh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CD6F80-9075-BBDB-AC64-EAE48DC4A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87145" y="1095375"/>
            <a:ext cx="2969837" cy="4599032"/>
          </a:xfrm>
        </p:spPr>
        <p:txBody>
          <a:bodyPr/>
          <a:lstStyle/>
          <a:p>
            <a:r>
              <a:rPr lang="en-US" sz="1400" b="1" dirty="0">
                <a:latin typeface="Calibri"/>
                <a:ea typeface="ＭＳ Ｐゴシック"/>
              </a:rPr>
              <a:t>Centralized Control System</a:t>
            </a:r>
            <a:endParaRPr lang="en-US" sz="1400" dirty="0">
              <a:latin typeface="Calibri"/>
              <a:ea typeface="ＭＳ Ｐゴシック"/>
            </a:endParaRPr>
          </a:p>
          <a:p>
            <a:r>
              <a:rPr lang="en-US" sz="1400" dirty="0">
                <a:latin typeface="Calibri"/>
                <a:ea typeface="ＭＳ Ｐゴシック"/>
              </a:rPr>
              <a:t>Central management platform</a:t>
            </a:r>
          </a:p>
          <a:p>
            <a:r>
              <a:rPr lang="en-US" sz="1400" dirty="0">
                <a:latin typeface="Calibri"/>
                <a:ea typeface="ＭＳ Ｐゴシック"/>
              </a:rPr>
              <a:t>Real-time monitoring dashboard</a:t>
            </a:r>
          </a:p>
          <a:p>
            <a:r>
              <a:rPr lang="en-US" sz="1400" b="1" dirty="0">
                <a:latin typeface="Calibri"/>
                <a:ea typeface="ＭＳ Ｐゴシック"/>
              </a:rPr>
              <a:t>Feedback Loop</a:t>
            </a:r>
            <a:endParaRPr lang="en-US" sz="1400" dirty="0">
              <a:latin typeface="Calibri"/>
              <a:ea typeface="ＭＳ Ｐゴシック"/>
            </a:endParaRPr>
          </a:p>
          <a:p>
            <a:r>
              <a:rPr lang="en-US" sz="1400" dirty="0">
                <a:latin typeface="Calibri"/>
                <a:ea typeface="ＭＳ Ｐゴシック"/>
              </a:rPr>
              <a:t>Performance monitoring and adaptive learning</a:t>
            </a:r>
          </a:p>
          <a:p>
            <a:r>
              <a:rPr lang="en-US" sz="1400" dirty="0">
                <a:latin typeface="Calibri"/>
                <a:ea typeface="ＭＳ Ｐゴシック"/>
              </a:rPr>
              <a:t>Continuous improvement of traffic light timings</a:t>
            </a:r>
          </a:p>
          <a:p>
            <a:r>
              <a:rPr lang="en-US" sz="1400" b="1" dirty="0">
                <a:latin typeface="Calibri"/>
                <a:ea typeface="ＭＳ Ｐゴシック"/>
              </a:rPr>
              <a:t>User Interface</a:t>
            </a:r>
            <a:endParaRPr lang="en-US" sz="1400" dirty="0">
              <a:latin typeface="Calibri"/>
              <a:ea typeface="ＭＳ Ｐゴシック"/>
            </a:endParaRPr>
          </a:p>
          <a:p>
            <a:r>
              <a:rPr lang="en-US" sz="1400" dirty="0">
                <a:latin typeface="Calibri"/>
                <a:ea typeface="ＭＳ Ｐゴシック"/>
              </a:rPr>
              <a:t>Public communication (apps, signs)</a:t>
            </a:r>
          </a:p>
          <a:p>
            <a:r>
              <a:rPr lang="en-US" sz="1400" dirty="0">
                <a:latin typeface="Calibri"/>
                <a:ea typeface="ＭＳ Ｐゴシック"/>
              </a:rPr>
              <a:t>Real-time alerts for drivers</a:t>
            </a:r>
          </a:p>
          <a:p>
            <a:r>
              <a:rPr lang="en-US" sz="1400" b="1" dirty="0">
                <a:latin typeface="Calibri"/>
                <a:ea typeface="ＭＳ Ｐゴシック"/>
              </a:rPr>
              <a:t>Security Measures</a:t>
            </a:r>
            <a:endParaRPr lang="en-US" sz="1400" dirty="0">
              <a:latin typeface="Calibri"/>
              <a:ea typeface="ＭＳ Ｐゴシック"/>
            </a:endParaRPr>
          </a:p>
          <a:p>
            <a:r>
              <a:rPr lang="en-US" sz="1400" dirty="0">
                <a:latin typeface="Calibri"/>
                <a:ea typeface="ＭＳ Ｐゴシック"/>
              </a:rPr>
              <a:t>Data protection and cybersecurity</a:t>
            </a:r>
          </a:p>
          <a:p>
            <a:r>
              <a:rPr lang="en-US" sz="1400" dirty="0">
                <a:latin typeface="Calibri"/>
                <a:ea typeface="ＭＳ Ｐゴシック"/>
              </a:rPr>
              <a:t>System integrity safeguards</a:t>
            </a:r>
          </a:p>
          <a:p>
            <a:r>
              <a:rPr lang="en-US" sz="1400" b="1" dirty="0">
                <a:latin typeface="Calibri"/>
                <a:ea typeface="ＭＳ Ｐゴシック"/>
              </a:rPr>
              <a:t>Scalability and Maintenance</a:t>
            </a:r>
            <a:endParaRPr lang="en-US" sz="1400" dirty="0">
              <a:latin typeface="Calibri"/>
              <a:ea typeface="ＭＳ Ｐゴシック"/>
            </a:endParaRPr>
          </a:p>
          <a:p>
            <a:r>
              <a:rPr lang="en-US" sz="1400" dirty="0">
                <a:latin typeface="Calibri"/>
                <a:ea typeface="ＭＳ Ｐゴシック"/>
              </a:rPr>
              <a:t>Scalable design for increased traffic and intersections</a:t>
            </a:r>
          </a:p>
          <a:p>
            <a:r>
              <a:rPr lang="en-US" sz="1400" dirty="0">
                <a:latin typeface="Calibri"/>
                <a:ea typeface="ＭＳ Ｐゴシック"/>
              </a:rPr>
              <a:t>Regular maintenance and updates</a:t>
            </a:r>
          </a:p>
          <a:p>
            <a:endParaRPr lang="en-US" sz="1400" dirty="0"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630837" y="6356353"/>
            <a:ext cx="8714245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This technology will redefine urban mobility, transforming chaotic intersections into seamlessly flowing networks.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3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329773" y="969007"/>
            <a:ext cx="3497509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>
            <a:spAutoFit/>
          </a:bodyPr>
          <a:lstStyle/>
          <a:p>
            <a:pPr algn="just"/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Calibri"/>
                <a:ea typeface="Calibri"/>
                <a:cs typeface="Calibri"/>
              </a:rPr>
              <a:t>Smart AI-Based Traffic Management Solution</a:t>
            </a:r>
            <a:endParaRPr lang="en-US" sz="1400" dirty="0">
              <a:latin typeface="Arial"/>
              <a:ea typeface="ＭＳ Ｐゴシック"/>
              <a:cs typeface="Arial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Calibri"/>
                <a:ea typeface="Calibri"/>
                <a:cs typeface="Calibri"/>
              </a:rPr>
              <a:t>Data Collection</a:t>
            </a:r>
            <a:endParaRPr lang="en-US" sz="1400" dirty="0">
              <a:cs typeface="Calibri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libri"/>
                <a:ea typeface="Calibri"/>
                <a:cs typeface="Calibri"/>
              </a:rPr>
              <a:t>Deploy sensors (loops, cameras, radar)</a:t>
            </a:r>
            <a:endParaRPr lang="en-US" sz="1400" dirty="0">
              <a:cs typeface="Calibri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libri"/>
                <a:ea typeface="Calibri"/>
                <a:cs typeface="Calibri"/>
              </a:rPr>
              <a:t>Integrate GPS data from vehicles</a:t>
            </a:r>
            <a:endParaRPr lang="en-US" sz="1400" dirty="0">
              <a:cs typeface="Calibri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libri"/>
                <a:ea typeface="Calibri"/>
                <a:cs typeface="Calibri"/>
              </a:rPr>
              <a:t>Utilize historical traffic data</a:t>
            </a:r>
            <a:endParaRPr lang="en-US" sz="1400" dirty="0">
              <a:cs typeface="Calibri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Calibri"/>
                <a:ea typeface="Calibri"/>
                <a:cs typeface="Calibri"/>
              </a:rPr>
              <a:t>Data Processing</a:t>
            </a:r>
            <a:endParaRPr lang="en-US" sz="1400" dirty="0">
              <a:cs typeface="Calibri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libri"/>
                <a:ea typeface="Calibri"/>
                <a:cs typeface="Calibri"/>
              </a:rPr>
              <a:t>Real-time analysis of traffic data</a:t>
            </a:r>
            <a:endParaRPr lang="en-US" sz="1400" dirty="0">
              <a:cs typeface="Calibri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libri"/>
                <a:ea typeface="Calibri"/>
                <a:cs typeface="Calibri"/>
              </a:rPr>
              <a:t>Data fusion from multiple sources</a:t>
            </a:r>
            <a:endParaRPr lang="en-US" sz="1400" dirty="0">
              <a:cs typeface="Calibri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Calibri"/>
                <a:ea typeface="Calibri"/>
                <a:cs typeface="Calibri"/>
              </a:rPr>
              <a:t>Traffic Flow Modeling</a:t>
            </a:r>
            <a:endParaRPr lang="en-US" sz="1400" dirty="0">
              <a:cs typeface="Calibri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libri"/>
                <a:ea typeface="Calibri"/>
                <a:cs typeface="Calibri"/>
              </a:rPr>
              <a:t>AI algorithms for traffic flow prediction</a:t>
            </a:r>
            <a:endParaRPr lang="en-US" sz="1400" dirty="0">
              <a:cs typeface="Calibri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libri"/>
                <a:ea typeface="Calibri"/>
                <a:cs typeface="Calibri"/>
              </a:rPr>
              <a:t>Simulation of traffic light timing changes</a:t>
            </a:r>
            <a:endParaRPr lang="en-US" sz="1400" dirty="0">
              <a:cs typeface="Calibri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Calibri"/>
                <a:ea typeface="Calibri"/>
                <a:cs typeface="Calibri"/>
              </a:rPr>
              <a:t>Dynamic Traffic Light Control</a:t>
            </a:r>
            <a:endParaRPr lang="en-US" sz="1400" dirty="0">
              <a:cs typeface="Calibri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libri"/>
                <a:ea typeface="Calibri"/>
                <a:cs typeface="Calibri"/>
              </a:rPr>
              <a:t>Adaptive timing based on real-time data</a:t>
            </a:r>
            <a:endParaRPr lang="en-US" sz="1400" dirty="0">
              <a:cs typeface="Calibri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libri"/>
                <a:ea typeface="Calibri"/>
                <a:cs typeface="Calibri"/>
              </a:rPr>
              <a:t>Priority rules for emergency and peak times</a:t>
            </a:r>
            <a:endParaRPr lang="en-US" sz="1400" dirty="0">
              <a:cs typeface="Calibri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Calibri"/>
                <a:ea typeface="Calibri"/>
                <a:cs typeface="Calibri"/>
              </a:rPr>
              <a:t>Communication System</a:t>
            </a:r>
            <a:endParaRPr lang="en-US" sz="1400" dirty="0">
              <a:cs typeface="Calibri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libri"/>
                <a:ea typeface="Calibri"/>
                <a:cs typeface="Calibri"/>
              </a:rPr>
              <a:t>Seamless integration of lights, sensors, and control systems</a:t>
            </a:r>
            <a:endParaRPr lang="en-US" sz="1400" dirty="0">
              <a:cs typeface="Calibri"/>
            </a:endParaRP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libri"/>
                <a:ea typeface="Calibri"/>
                <a:cs typeface="Calibri"/>
              </a:rPr>
              <a:t>Secure and reliable data transfer</a:t>
            </a:r>
            <a:endParaRPr lang="en-US" sz="1400" dirty="0">
              <a:cs typeface="Calibri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1400" b="1" dirty="0">
              <a:ea typeface="Calibri"/>
              <a:cs typeface="Calibri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400" dirty="0">
              <a:latin typeface="Arial"/>
              <a:ea typeface="ＭＳ Ｐゴシック"/>
              <a:cs typeface="Arial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838392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SmartLanes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2192D9-956D-EB4D-35F9-7E84558382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7497"/>
          <a:stretch/>
        </p:blipFill>
        <p:spPr>
          <a:xfrm>
            <a:off x="7289700" y="1119933"/>
            <a:ext cx="2150040" cy="51889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B5F98C-6830-1495-7950-8D9F243A7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472" y="1119933"/>
            <a:ext cx="2459014" cy="517542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CC45495-1D9E-0651-B501-DC2B8BFD2719}"/>
              </a:ext>
            </a:extLst>
          </p:cNvPr>
          <p:cNvSpPr/>
          <p:nvPr/>
        </p:nvSpPr>
        <p:spPr>
          <a:xfrm>
            <a:off x="89265" y="1057828"/>
            <a:ext cx="6765124" cy="520811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  <p:sndAc>
          <p:stSnd>
            <p:snd r:embed="rId3" name="chimes.wav"/>
          </p:stSnd>
        </p:sndAc>
      </p:transition>
    </mc:Choice>
    <mc:Fallback xmlns="">
      <p:transition spd="slow">
        <p:fade/>
        <p:sndAc>
          <p:stSnd>
            <p:snd r:embed="rId7" name="chimes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29585A-3751-D44E-0CDC-61F07A16B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230" y="1726837"/>
            <a:ext cx="2629711" cy="313142"/>
          </a:xfrm>
        </p:spPr>
        <p:txBody>
          <a:bodyPr/>
          <a:lstStyle/>
          <a:p>
            <a:pPr algn="ctr"/>
            <a:r>
              <a:rPr lang="en-US" dirty="0">
                <a:ea typeface="ＭＳ Ｐゴシック"/>
              </a:rPr>
              <a:t>FEASABILITY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56523-4CBA-8B37-7A05-0D93A4A2FA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06814" y="1380886"/>
            <a:ext cx="5389033" cy="639762"/>
          </a:xfrm>
        </p:spPr>
        <p:txBody>
          <a:bodyPr/>
          <a:lstStyle/>
          <a:p>
            <a:pPr algn="ctr"/>
            <a:r>
              <a:rPr lang="en-US" dirty="0">
                <a:ea typeface="ＭＳ Ｐゴシック"/>
              </a:rPr>
              <a:t>VIABILITY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4A6E9B-1E0B-E083-B979-AEA5E55C9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0281" y="2013018"/>
            <a:ext cx="2456901" cy="3951288"/>
          </a:xfrm>
        </p:spPr>
        <p:txBody>
          <a:bodyPr/>
          <a:lstStyle/>
          <a:p>
            <a:r>
              <a:rPr lang="en-US" sz="1400" b="1" dirty="0">
                <a:ea typeface="ＭＳ Ｐゴシック"/>
              </a:rPr>
              <a:t>Cost Efficiency:</a:t>
            </a:r>
            <a:r>
              <a:rPr lang="en-US" sz="1400" dirty="0">
                <a:ea typeface="ＭＳ Ｐゴシック"/>
              </a:rPr>
              <a:t> Reduces long-term costs through optimized traffic flow and reduced congestion-related delays.</a:t>
            </a:r>
          </a:p>
          <a:p>
            <a:r>
              <a:rPr lang="en-US" sz="1400" b="1" dirty="0">
                <a:ea typeface="ＭＳ Ｐゴシック"/>
              </a:rPr>
              <a:t>Improved Traffic Management:</a:t>
            </a:r>
            <a:r>
              <a:rPr lang="en-US" sz="1400" dirty="0">
                <a:ea typeface="ＭＳ Ｐゴシック"/>
              </a:rPr>
              <a:t> Enhances safety and efficiency by dynamically adjusting traffic light timings.</a:t>
            </a:r>
          </a:p>
          <a:p>
            <a:r>
              <a:rPr lang="en-US" sz="1400" b="1" dirty="0">
                <a:ea typeface="ＭＳ Ｐゴシック"/>
              </a:rPr>
              <a:t>Public Acceptance:</a:t>
            </a:r>
            <a:r>
              <a:rPr lang="en-US" sz="1400" dirty="0">
                <a:ea typeface="ＭＳ Ｐゴシック"/>
              </a:rPr>
              <a:t> Benefits such as reduced travel times and lower emissions contribute to high public and governmental support.</a:t>
            </a:r>
          </a:p>
          <a:p>
            <a:endParaRPr lang="en-US" sz="1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536569" y="6356353"/>
            <a:ext cx="8983744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Revolutionizing traffic management with real-time data will turn cities from gridlocked nightmares into models of smooth, sustainable transit.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702BA-44A9-D7A8-9CAB-B6BF7B2BF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837" y="2019930"/>
            <a:ext cx="3158455" cy="3951288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1600" b="1" dirty="0">
                <a:latin typeface="Arial"/>
                <a:ea typeface="ＭＳ Ｐゴシック"/>
                <a:cs typeface="Arial"/>
              </a:rPr>
              <a:t>Technological Readiness:</a:t>
            </a:r>
            <a:r>
              <a:rPr lang="en-US" sz="1600" dirty="0">
                <a:latin typeface="Arial"/>
                <a:ea typeface="ＭＳ Ｐゴシック"/>
                <a:cs typeface="Arial"/>
              </a:rPr>
              <a:t> Advanced sensors, AI algorithms, and real-time data processing are well-developed and available.</a:t>
            </a:r>
          </a:p>
          <a:p>
            <a:pPr>
              <a:buFont typeface="Arial"/>
              <a:buChar char="•"/>
            </a:pPr>
            <a:r>
              <a:rPr lang="en-US" sz="1600" b="1" dirty="0">
                <a:latin typeface="Arial"/>
                <a:ea typeface="ＭＳ Ｐゴシック"/>
                <a:cs typeface="Arial"/>
              </a:rPr>
              <a:t>Integration Capability:</a:t>
            </a:r>
            <a:r>
              <a:rPr lang="en-US" sz="1600" dirty="0">
                <a:latin typeface="Arial"/>
                <a:ea typeface="ＭＳ Ｐゴシック"/>
                <a:cs typeface="Arial"/>
              </a:rPr>
              <a:t> Established communication standards enable seamless integration with existing infrastructure.</a:t>
            </a:r>
          </a:p>
          <a:p>
            <a:pPr>
              <a:buFont typeface="Arial"/>
              <a:buChar char="•"/>
            </a:pPr>
            <a:r>
              <a:rPr lang="en-US" sz="1600" b="1" dirty="0">
                <a:latin typeface="Arial"/>
                <a:ea typeface="ＭＳ Ｐゴシック"/>
                <a:cs typeface="Arial"/>
              </a:rPr>
              <a:t>Scalability:</a:t>
            </a:r>
            <a:r>
              <a:rPr lang="en-US" sz="1600" dirty="0">
                <a:latin typeface="Arial"/>
                <a:ea typeface="ＭＳ Ｐゴシック"/>
                <a:cs typeface="Arial"/>
              </a:rPr>
              <a:t> Systems are designed to handle increasing traffic volumes and additional intersections.</a:t>
            </a:r>
            <a:endParaRPr lang="en-US" sz="1600" dirty="0"/>
          </a:p>
          <a:p>
            <a:endParaRPr lang="en-US" sz="1600" dirty="0">
              <a:ea typeface="ＭＳ Ｐゴシック"/>
            </a:endParaRPr>
          </a:p>
          <a:p>
            <a:endParaRPr lang="en-US" sz="1600" dirty="0"/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810112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SmartLanes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72D3D4-211A-3A9C-C221-5218BBFDC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971" y="4530532"/>
            <a:ext cx="647044" cy="707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475D5C-511D-60DD-E29E-554619A9F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7417" y="4462854"/>
            <a:ext cx="906946" cy="8842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1E2C73-252E-CD34-84F8-4A2417CE15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9964" y="5304345"/>
            <a:ext cx="1386051" cy="9240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A9193E-6F5B-3C14-0126-E52B8FE0EF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6055" y="4506270"/>
            <a:ext cx="1319004" cy="7789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AE4020-1C35-7F44-C13C-89C3C914A6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6178" y="4462854"/>
            <a:ext cx="715108" cy="715108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CA273A7-8071-A777-1A82-2816A4127F8F}"/>
              </a:ext>
            </a:extLst>
          </p:cNvPr>
          <p:cNvSpPr txBox="1">
            <a:spLocks/>
          </p:cNvSpPr>
          <p:nvPr/>
        </p:nvSpPr>
        <p:spPr bwMode="auto">
          <a:xfrm>
            <a:off x="6855971" y="1620907"/>
            <a:ext cx="4081008" cy="244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TradeGothic"/>
                <a:ea typeface="ＭＳ Ｐゴシック" charset="0"/>
                <a:cs typeface="ＭＳ Ｐゴシック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TradeGothic"/>
                <a:ea typeface="ＭＳ Ｐゴシック" charset="0"/>
                <a:cs typeface="+mn-cs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TradeGothic"/>
                <a:ea typeface="ＭＳ Ｐゴシック" charset="0"/>
                <a:cs typeface="+mn-cs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TradeGothic"/>
                <a:ea typeface="ＭＳ Ｐゴシック" charset="0"/>
                <a:cs typeface="+mn-cs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TradeGothic"/>
                <a:ea typeface="ＭＳ Ｐゴシック" charset="0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ＭＳ Ｐゴシック"/>
              </a:rPr>
              <a:t>HARDWARE REQUIREMENTS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0A99484C-5616-A3AA-69D0-6608304846BA}"/>
              </a:ext>
            </a:extLst>
          </p:cNvPr>
          <p:cNvSpPr txBox="1">
            <a:spLocks/>
          </p:cNvSpPr>
          <p:nvPr/>
        </p:nvSpPr>
        <p:spPr bwMode="auto">
          <a:xfrm>
            <a:off x="6725272" y="1780120"/>
            <a:ext cx="4866318" cy="211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radeGothic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radeGothic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TradeGothic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TradeGothic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TradeGothic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>
                <a:ea typeface="ＭＳ Ｐゴシック"/>
              </a:rPr>
              <a:t>1.	Traffic Cameras/Sensors: To capture real-time traffic data.</a:t>
            </a:r>
          </a:p>
          <a:p>
            <a:r>
              <a:rPr lang="en-US" sz="1100" b="1" dirty="0">
                <a:ea typeface="ＭＳ Ｐゴシック"/>
              </a:rPr>
              <a:t>o	Cameras: For visual data (can be standard or high-resolution).</a:t>
            </a:r>
          </a:p>
          <a:p>
            <a:r>
              <a:rPr lang="en-US" sz="1100" b="1" dirty="0">
                <a:ea typeface="ＭＳ Ｐゴシック"/>
              </a:rPr>
              <a:t>o	Sensors: Such as inductive loops, radar, or lidar for vehicle counting and speed measurement.</a:t>
            </a:r>
          </a:p>
          <a:p>
            <a:r>
              <a:rPr lang="en-US" sz="1100" b="1" dirty="0">
                <a:ea typeface="ＭＳ Ｐゴシック"/>
              </a:rPr>
              <a:t>2.	Computing Hardware:</a:t>
            </a:r>
          </a:p>
          <a:p>
            <a:r>
              <a:rPr lang="en-US" sz="1100" b="1" dirty="0">
                <a:ea typeface="ＭＳ Ｐゴシック"/>
              </a:rPr>
              <a:t>o	Edge Devices: For processing data close to the source, such as Raspberry Pi or NVIDIA Jetson modules..</a:t>
            </a:r>
          </a:p>
          <a:p>
            <a:r>
              <a:rPr lang="en-US" sz="1100" b="1" dirty="0">
                <a:ea typeface="ＭＳ Ｐゴシック"/>
              </a:rPr>
              <a:t>o	Servers: For centralized data processing and running AI algorithms.</a:t>
            </a:r>
          </a:p>
          <a:p>
            <a:r>
              <a:rPr lang="en-US" sz="1100" b="1" dirty="0">
                <a:ea typeface="ＭＳ Ｐゴシック"/>
              </a:rPr>
              <a:t>3.	Traffic Light Controllers: Hardware to control the traffic signals based on instructions from your software.</a:t>
            </a:r>
          </a:p>
          <a:p>
            <a:r>
              <a:rPr lang="en-US" sz="1100" b="1" dirty="0">
                <a:ea typeface="ＭＳ Ｐゴシック"/>
              </a:rPr>
              <a:t>4.	Networking Equipment: Routers, switches, and possibly cellular modems for communication between sensors, servers, and traffic lights.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15008DB-A4DA-B268-8C37-FFDBCB1D12D8}"/>
              </a:ext>
            </a:extLst>
          </p:cNvPr>
          <p:cNvSpPr txBox="1">
            <a:spLocks/>
          </p:cNvSpPr>
          <p:nvPr/>
        </p:nvSpPr>
        <p:spPr bwMode="auto">
          <a:xfrm>
            <a:off x="6855971" y="4271057"/>
            <a:ext cx="4081008" cy="244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TradeGothic"/>
                <a:ea typeface="ＭＳ Ｐゴシック" charset="0"/>
                <a:cs typeface="ＭＳ Ｐゴシック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TradeGothic"/>
                <a:ea typeface="ＭＳ Ｐゴシック" charset="0"/>
                <a:cs typeface="+mn-cs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TradeGothic"/>
                <a:ea typeface="ＭＳ Ｐゴシック" charset="0"/>
                <a:cs typeface="+mn-cs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TradeGothic"/>
                <a:ea typeface="ＭＳ Ｐゴシック" charset="0"/>
                <a:cs typeface="+mn-cs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TradeGothic"/>
                <a:ea typeface="ＭＳ Ｐゴシック" charset="0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ea typeface="ＭＳ Ｐゴシック"/>
              </a:rPr>
              <a:t>SOFTWARE REQUIREMENTS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71AFB4B-7828-4C1D-8657-70987AEEBF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3863" y="4493495"/>
            <a:ext cx="684467" cy="6844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4F9917-0F15-111A-42D8-B39201DC46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9479" y="5281122"/>
            <a:ext cx="761807" cy="7789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E8E59D-F026-C03B-56C5-229D77FCC6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53878" y="4578613"/>
            <a:ext cx="702177" cy="544187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5DD772D-1FD6-A15B-5C08-49BAEEE79B00}"/>
              </a:ext>
            </a:extLst>
          </p:cNvPr>
          <p:cNvSpPr/>
          <p:nvPr/>
        </p:nvSpPr>
        <p:spPr>
          <a:xfrm>
            <a:off x="141514" y="1230451"/>
            <a:ext cx="6094624" cy="473385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C559421-1D41-B03E-A367-75E067DD99E9}"/>
              </a:ext>
            </a:extLst>
          </p:cNvPr>
          <p:cNvSpPr/>
          <p:nvPr/>
        </p:nvSpPr>
        <p:spPr>
          <a:xfrm>
            <a:off x="6405781" y="1337188"/>
            <a:ext cx="5777116" cy="501757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  <p:sndAc>
          <p:stSnd>
            <p:snd r:embed="rId3" name="breeze.wav"/>
          </p:stSnd>
        </p:sndAc>
      </p:transition>
    </mc:Choice>
    <mc:Fallback xmlns="">
      <p:transition spd="slow">
        <p:fade/>
        <p:sndAc>
          <p:stSnd>
            <p:snd r:embed="rId13" name="breez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1120E6-2AD3-FAB0-102A-CDBB286B0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3446834" cy="4525963"/>
          </a:xfrm>
        </p:spPr>
        <p:txBody>
          <a:bodyPr/>
          <a:lstStyle/>
          <a:p>
            <a:r>
              <a:rPr lang="en-US" sz="1400" b="1" dirty="0">
                <a:latin typeface="Times New Roman"/>
                <a:ea typeface="ＭＳ Ｐゴシック"/>
              </a:rPr>
              <a:t>Traffic Flow Improvement</a:t>
            </a:r>
            <a:endParaRPr lang="en-US" sz="1400" dirty="0">
              <a:latin typeface="Times New Roman"/>
              <a:ea typeface="ＭＳ Ｐゴシック"/>
            </a:endParaRPr>
          </a:p>
          <a:p>
            <a:r>
              <a:rPr lang="en-US" sz="1400" b="1" dirty="0">
                <a:latin typeface="Times New Roman"/>
                <a:ea typeface="ＭＳ Ｐゴシック"/>
              </a:rPr>
              <a:t>Reduced Congestion:</a:t>
            </a:r>
            <a:r>
              <a:rPr lang="en-US" sz="1400" dirty="0">
                <a:latin typeface="Times New Roman"/>
                <a:ea typeface="ＭＳ Ｐゴシック"/>
              </a:rPr>
              <a:t> Optimized light timings decrease traffic bottlenecks.</a:t>
            </a:r>
          </a:p>
          <a:p>
            <a:r>
              <a:rPr lang="en-US" sz="1400" b="1" dirty="0">
                <a:latin typeface="Times New Roman"/>
                <a:ea typeface="ＭＳ Ｐゴシック"/>
              </a:rPr>
              <a:t>Smoother Flow:</a:t>
            </a:r>
            <a:r>
              <a:rPr lang="en-US" sz="1400" dirty="0">
                <a:latin typeface="Times New Roman"/>
                <a:ea typeface="ＭＳ Ｐゴシック"/>
              </a:rPr>
              <a:t> Enhanced coordination of traffic signals improves overall traffic movement.</a:t>
            </a:r>
          </a:p>
          <a:p>
            <a:r>
              <a:rPr lang="en-US" sz="1400" b="1" dirty="0">
                <a:latin typeface="Times New Roman"/>
                <a:ea typeface="ＭＳ Ｐゴシック"/>
              </a:rPr>
              <a:t>Increased Safety</a:t>
            </a:r>
            <a:endParaRPr lang="en-US" sz="1400" dirty="0">
              <a:latin typeface="Times New Roman"/>
              <a:ea typeface="ＭＳ Ｐゴシック"/>
            </a:endParaRPr>
          </a:p>
          <a:p>
            <a:r>
              <a:rPr lang="en-US" sz="1400" b="1" dirty="0">
                <a:latin typeface="Times New Roman"/>
                <a:ea typeface="ＭＳ Ｐゴシック"/>
              </a:rPr>
              <a:t>Fewer Accidents:</a:t>
            </a:r>
            <a:r>
              <a:rPr lang="en-US" sz="1400" dirty="0">
                <a:latin typeface="Times New Roman"/>
                <a:ea typeface="ＭＳ Ｐゴシック"/>
              </a:rPr>
              <a:t> Better traffic management lowers the risk of collisions.</a:t>
            </a:r>
          </a:p>
          <a:p>
            <a:r>
              <a:rPr lang="en-US" sz="1400" b="1" dirty="0">
                <a:latin typeface="Times New Roman"/>
                <a:ea typeface="ＭＳ Ｐゴシック"/>
              </a:rPr>
              <a:t>Emergency Response:</a:t>
            </a:r>
            <a:r>
              <a:rPr lang="en-US" sz="1400" dirty="0">
                <a:latin typeface="Times New Roman"/>
                <a:ea typeface="ＭＳ Ｐゴシック"/>
              </a:rPr>
              <a:t> Prioritization for emergency vehicles reduces response times.</a:t>
            </a:r>
          </a:p>
          <a:p>
            <a:r>
              <a:rPr lang="en-US" sz="1400" b="1" dirty="0">
                <a:latin typeface="Times New Roman"/>
                <a:ea typeface="ＭＳ Ｐゴシック"/>
              </a:rPr>
              <a:t>Environmental Benefits</a:t>
            </a:r>
            <a:endParaRPr lang="en-US" sz="1400" dirty="0">
              <a:latin typeface="Times New Roman"/>
              <a:ea typeface="ＭＳ Ｐゴシック"/>
            </a:endParaRPr>
          </a:p>
          <a:p>
            <a:r>
              <a:rPr lang="en-US" sz="1400" b="1" dirty="0">
                <a:latin typeface="Times New Roman"/>
                <a:ea typeface="ＭＳ Ｐゴシック"/>
              </a:rPr>
              <a:t>Lower Emissions:</a:t>
            </a:r>
            <a:r>
              <a:rPr lang="en-US" sz="1400" dirty="0">
                <a:latin typeface="Times New Roman"/>
                <a:ea typeface="ＭＳ Ｐゴシック"/>
              </a:rPr>
              <a:t> Reduced idling and stop-and-go driving decrease vehicle emissions.</a:t>
            </a:r>
          </a:p>
          <a:p>
            <a:r>
              <a:rPr lang="en-US" sz="1400" b="1" dirty="0">
                <a:latin typeface="Times New Roman"/>
                <a:ea typeface="ＭＳ Ｐゴシック"/>
              </a:rPr>
              <a:t>Fuel Efficiency:</a:t>
            </a:r>
            <a:r>
              <a:rPr lang="en-US" sz="1400" dirty="0">
                <a:latin typeface="Times New Roman"/>
                <a:ea typeface="ＭＳ Ｐゴシック"/>
              </a:rPr>
              <a:t> Improved traffic flow leads to lower fuel consumption.</a:t>
            </a:r>
          </a:p>
          <a:p>
            <a:endParaRPr lang="en-US" sz="1400" dirty="0">
              <a:latin typeface="Times New Roma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48707F-1319-2B75-4D1E-BDAAFE3BC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56434" y="1600203"/>
            <a:ext cx="3606311" cy="4525963"/>
          </a:xfrm>
        </p:spPr>
        <p:txBody>
          <a:bodyPr/>
          <a:lstStyle/>
          <a:p>
            <a:r>
              <a:rPr lang="en-US" sz="1400" b="1" dirty="0">
                <a:latin typeface="Times New Roman"/>
                <a:ea typeface="ＭＳ Ｐゴシック"/>
              </a:rPr>
              <a:t>Economic Advantages</a:t>
            </a:r>
            <a:endParaRPr lang="en-US" sz="1400" dirty="0">
              <a:latin typeface="Times New Roman"/>
              <a:ea typeface="ＭＳ Ｐゴシック"/>
            </a:endParaRPr>
          </a:p>
          <a:p>
            <a:r>
              <a:rPr lang="en-US" sz="1400" b="1" dirty="0">
                <a:latin typeface="Times New Roman"/>
                <a:ea typeface="ＭＳ Ｐゴシック"/>
              </a:rPr>
              <a:t>Reduced Travel Time:</a:t>
            </a:r>
            <a:r>
              <a:rPr lang="en-US" sz="1400" dirty="0">
                <a:latin typeface="Times New Roman"/>
                <a:ea typeface="ＭＳ Ｐゴシック"/>
              </a:rPr>
              <a:t> Shorter travel times save fuel and increase productivity.</a:t>
            </a:r>
          </a:p>
          <a:p>
            <a:r>
              <a:rPr lang="en-US" sz="1400" b="1" dirty="0">
                <a:latin typeface="Times New Roman"/>
                <a:ea typeface="ＭＳ Ｐゴシック"/>
              </a:rPr>
              <a:t>Cost Savings:</a:t>
            </a:r>
            <a:r>
              <a:rPr lang="en-US" sz="1400" dirty="0">
                <a:latin typeface="Times New Roman"/>
                <a:ea typeface="ＭＳ Ｐゴシック"/>
              </a:rPr>
              <a:t> Decreases costs associated with traffic delays and accidents.</a:t>
            </a:r>
          </a:p>
          <a:p>
            <a:r>
              <a:rPr lang="en-US" sz="1400" b="1" dirty="0">
                <a:latin typeface="Times New Roman"/>
                <a:ea typeface="ＭＳ Ｐゴシック"/>
              </a:rPr>
              <a:t>Enhanced Public Experience</a:t>
            </a:r>
            <a:endParaRPr lang="en-US" sz="1400" dirty="0">
              <a:latin typeface="Times New Roman"/>
              <a:ea typeface="ＭＳ Ｐゴシック"/>
            </a:endParaRPr>
          </a:p>
          <a:p>
            <a:r>
              <a:rPr lang="en-US" sz="1400" b="1" dirty="0">
                <a:latin typeface="Times New Roman"/>
                <a:ea typeface="ＭＳ Ｐゴシック"/>
              </a:rPr>
              <a:t>Real-Time Information:</a:t>
            </a:r>
            <a:r>
              <a:rPr lang="en-US" sz="1400" dirty="0">
                <a:latin typeface="Times New Roman"/>
                <a:ea typeface="ＭＳ Ｐゴシック"/>
              </a:rPr>
              <a:t> Provides drivers with up-to-date traffic conditions and alerts.</a:t>
            </a:r>
          </a:p>
          <a:p>
            <a:r>
              <a:rPr lang="en-US" sz="1400" b="1" dirty="0">
                <a:latin typeface="Times New Roman"/>
                <a:ea typeface="ＭＳ Ｐゴシック"/>
              </a:rPr>
              <a:t>Increased Convenience:</a:t>
            </a:r>
            <a:r>
              <a:rPr lang="en-US" sz="1400" dirty="0">
                <a:latin typeface="Times New Roman"/>
                <a:ea typeface="ＭＳ Ｐゴシック"/>
              </a:rPr>
              <a:t> Better traffic management improves overall commuter experience.</a:t>
            </a:r>
          </a:p>
          <a:p>
            <a:r>
              <a:rPr lang="en-US" sz="1400" b="1" dirty="0">
                <a:latin typeface="Times New Roman"/>
                <a:ea typeface="ＭＳ Ｐゴシック"/>
              </a:rPr>
              <a:t>Data-Driven Insights</a:t>
            </a:r>
            <a:endParaRPr lang="en-US" sz="1400" dirty="0">
              <a:latin typeface="Times New Roman"/>
              <a:ea typeface="ＭＳ Ｐゴシック"/>
            </a:endParaRPr>
          </a:p>
          <a:p>
            <a:r>
              <a:rPr lang="en-US" sz="1400" b="1" dirty="0">
                <a:latin typeface="Times New Roman"/>
                <a:ea typeface="ＭＳ Ｐゴシック"/>
              </a:rPr>
              <a:t>Traffic Pattern Analysis:</a:t>
            </a:r>
            <a:r>
              <a:rPr lang="en-US" sz="1400" dirty="0">
                <a:latin typeface="Times New Roman"/>
                <a:ea typeface="ＭＳ Ｐゴシック"/>
              </a:rPr>
              <a:t> Provides valuable data for future urban planning and infrastructure development.</a:t>
            </a:r>
          </a:p>
          <a:p>
            <a:r>
              <a:rPr lang="en-US" sz="1400" b="1" dirty="0">
                <a:latin typeface="Times New Roman"/>
                <a:ea typeface="ＭＳ Ｐゴシック"/>
              </a:rPr>
              <a:t>Adaptive Learning:</a:t>
            </a:r>
            <a:r>
              <a:rPr lang="en-US" sz="1400" dirty="0">
                <a:latin typeface="Times New Roman"/>
                <a:ea typeface="ＭＳ Ｐゴシック"/>
              </a:rPr>
              <a:t> System learns and adapts to changing traffic patterns over time.</a:t>
            </a:r>
          </a:p>
          <a:p>
            <a:endParaRPr lang="en-US" sz="1400" dirty="0">
              <a:latin typeface="Times New Roman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706251" y="6356353"/>
            <a:ext cx="8861195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This technology will redefine urban mobility, transforming chaotic intersections into seamlessly flowing networks.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171734"/>
            <a:ext cx="1791258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SmartLanes</a:t>
            </a:r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D7496E6-30C0-BD89-5881-7856E3BD9A79}"/>
              </a:ext>
            </a:extLst>
          </p:cNvPr>
          <p:cNvSpPr/>
          <p:nvPr/>
        </p:nvSpPr>
        <p:spPr>
          <a:xfrm>
            <a:off x="141514" y="1230450"/>
            <a:ext cx="7689252" cy="498778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70F49C-3E6C-F930-DFBD-B8760DE07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745" y="1231898"/>
            <a:ext cx="4545249" cy="2597285"/>
          </a:xfrm>
          <a:prstGeom prst="rect">
            <a:avLst/>
          </a:prstGeom>
          <a:effectLst>
            <a:softEdge rad="1778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71E02-13A3-41C0-EFF8-2E4266A8A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1072" y="3861255"/>
            <a:ext cx="4068594" cy="2324911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  <p:sndAc>
          <p:stSnd>
            <p:snd r:embed="rId3" name="suction.wav"/>
          </p:stSnd>
        </p:sndAc>
      </p:transition>
    </mc:Choice>
    <mc:Fallback xmlns="">
      <p:transition spd="slow">
        <p:fade/>
        <p:sndAc>
          <p:stSnd>
            <p:snd r:embed="rId7" name="suction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24DCF5-0EAC-FD24-55BE-B07244B258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500" b="1">
                <a:latin typeface="Times New Roman"/>
                <a:ea typeface="ＭＳ Ｐゴシック"/>
              </a:rPr>
              <a:t>AI &amp; Traffic Management</a:t>
            </a:r>
            <a:endParaRPr lang="en-US" sz="1500">
              <a:latin typeface="Times New Roman"/>
              <a:ea typeface="ＭＳ Ｐゴシック"/>
            </a:endParaRPr>
          </a:p>
          <a:p>
            <a:r>
              <a:rPr lang="en-US" sz="1500" b="1">
                <a:latin typeface="Times New Roman"/>
                <a:ea typeface="ＭＳ Ｐゴシック"/>
              </a:rPr>
              <a:t>"Adaptive Traffic Signal Control with Reinforcement Learning"</a:t>
            </a:r>
            <a:r>
              <a:rPr lang="en-US" sz="1500">
                <a:latin typeface="Times New Roman"/>
                <a:ea typeface="ＭＳ Ｐゴシック"/>
              </a:rPr>
              <a:t> – Research on using reinforcement learning for real-time traffic light adjustments.</a:t>
            </a:r>
          </a:p>
          <a:p>
            <a:r>
              <a:rPr lang="en-US" sz="1500" b="1">
                <a:latin typeface="Times New Roman"/>
                <a:ea typeface="ＭＳ Ｐゴシック"/>
              </a:rPr>
              <a:t>Journal of Traffic and Transportation Engineering (2021)</a:t>
            </a:r>
            <a:endParaRPr lang="en-US" sz="1500">
              <a:latin typeface="Times New Roman"/>
              <a:ea typeface="ＭＳ Ｐゴシック"/>
            </a:endParaRPr>
          </a:p>
          <a:p>
            <a:r>
              <a:rPr lang="en-US" sz="1500" b="1">
                <a:latin typeface="Times New Roman"/>
                <a:ea typeface="ＭＳ Ｐゴシック"/>
              </a:rPr>
              <a:t>Real-Time Data Integration</a:t>
            </a:r>
            <a:endParaRPr lang="en-US" sz="1500">
              <a:latin typeface="Times New Roman"/>
              <a:ea typeface="ＭＳ Ｐゴシック"/>
            </a:endParaRPr>
          </a:p>
          <a:p>
            <a:r>
              <a:rPr lang="en-US" sz="1500" b="1">
                <a:latin typeface="Times New Roman"/>
                <a:ea typeface="ＭＳ Ｐゴシック"/>
              </a:rPr>
              <a:t>"The Role of Real-Time Data in Urban Traffic Management"</a:t>
            </a:r>
            <a:r>
              <a:rPr lang="en-US" sz="1500">
                <a:latin typeface="Times New Roman"/>
                <a:ea typeface="ＭＳ Ｐゴシック"/>
              </a:rPr>
              <a:t> – Study on integrating real-time data from sensors and GPS for traffic optimization.</a:t>
            </a:r>
          </a:p>
          <a:p>
            <a:r>
              <a:rPr lang="en-US" sz="1500" b="1">
                <a:latin typeface="Times New Roman"/>
                <a:ea typeface="ＭＳ Ｐゴシック"/>
              </a:rPr>
              <a:t>IEEE Transactions on Intelligent Transportation Systems (2020)</a:t>
            </a:r>
            <a:endParaRPr lang="en-US" sz="1500">
              <a:latin typeface="Times New Roman"/>
              <a:ea typeface="ＭＳ Ｐゴシック"/>
            </a:endParaRPr>
          </a:p>
          <a:p>
            <a:r>
              <a:rPr lang="en-US" sz="1500" b="1">
                <a:latin typeface="Times New Roman"/>
                <a:ea typeface="ＭＳ Ｐゴシック"/>
              </a:rPr>
              <a:t>Dynamic Traffic Systems</a:t>
            </a:r>
            <a:endParaRPr lang="en-US" sz="1500">
              <a:latin typeface="Times New Roman"/>
              <a:ea typeface="ＭＳ Ｐゴシック"/>
            </a:endParaRPr>
          </a:p>
          <a:p>
            <a:r>
              <a:rPr lang="en-US" sz="1500" b="1">
                <a:latin typeface="Times New Roman"/>
                <a:ea typeface="ＭＳ Ｐゴシック"/>
              </a:rPr>
              <a:t>"Dynamic Traffic Light Control Systems: A Review"</a:t>
            </a:r>
            <a:r>
              <a:rPr lang="en-US" sz="1500">
                <a:latin typeface="Times New Roman"/>
                <a:ea typeface="ＭＳ Ｐゴシック"/>
              </a:rPr>
              <a:t> – Overview of various approaches to adaptive traffic light systems.</a:t>
            </a:r>
          </a:p>
          <a:p>
            <a:r>
              <a:rPr lang="en-US" sz="1500" b="1">
                <a:latin typeface="Times New Roman"/>
                <a:ea typeface="ＭＳ Ｐゴシック"/>
              </a:rPr>
              <a:t>Transportation Research Part C: Emerging Technologies (2019)</a:t>
            </a:r>
            <a:endParaRPr lang="en-US" sz="1500">
              <a:latin typeface="Times New Roman"/>
              <a:ea typeface="ＭＳ Ｐゴシック"/>
            </a:endParaRPr>
          </a:p>
          <a:p>
            <a:endParaRPr lang="en-US" sz="1500">
              <a:latin typeface="Times New Roman"/>
            </a:endParaRPr>
          </a:p>
          <a:p>
            <a:endParaRPr lang="en-US" sz="1500"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FF90E-6A87-868E-8145-4339B1D38C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500" b="1">
                <a:latin typeface="Times New Roman"/>
                <a:ea typeface="ＭＳ Ｐゴシック"/>
              </a:rPr>
              <a:t>Environmental Impact</a:t>
            </a:r>
            <a:endParaRPr lang="en-US" sz="1500">
              <a:latin typeface="Times New Roman"/>
              <a:ea typeface="ＭＳ Ｐゴシック"/>
            </a:endParaRPr>
          </a:p>
          <a:p>
            <a:r>
              <a:rPr lang="en-US" sz="1500" b="1">
                <a:latin typeface="Times New Roman"/>
                <a:ea typeface="ＭＳ Ｐゴシック"/>
              </a:rPr>
              <a:t>"Impact of Adaptive Traffic Signal Control on Emissions and Fuel Consumption"</a:t>
            </a:r>
            <a:r>
              <a:rPr lang="en-US" sz="1500">
                <a:latin typeface="Times New Roman"/>
                <a:ea typeface="ＭＳ Ｐゴシック"/>
              </a:rPr>
              <a:t> – Analysis of environmental benefits from optimized traffic light timings.</a:t>
            </a:r>
          </a:p>
          <a:p>
            <a:r>
              <a:rPr lang="en-US" sz="1500" b="1">
                <a:latin typeface="Times New Roman"/>
                <a:ea typeface="ＭＳ Ｐゴシック"/>
              </a:rPr>
              <a:t>Journal of Environmental Management (2022)</a:t>
            </a:r>
            <a:endParaRPr lang="en-US" sz="1500">
              <a:latin typeface="Times New Roman"/>
              <a:ea typeface="ＭＳ Ｐゴシック"/>
            </a:endParaRPr>
          </a:p>
          <a:p>
            <a:r>
              <a:rPr lang="en-US" sz="1500" b="1">
                <a:latin typeface="Times New Roman"/>
                <a:ea typeface="ＭＳ Ｐゴシック"/>
              </a:rPr>
              <a:t>Case Studies</a:t>
            </a:r>
            <a:endParaRPr lang="en-US" sz="1500">
              <a:latin typeface="Times New Roman"/>
              <a:ea typeface="ＭＳ Ｐゴシック"/>
            </a:endParaRPr>
          </a:p>
          <a:p>
            <a:r>
              <a:rPr lang="en-US" sz="1500" b="1">
                <a:latin typeface="Times New Roman"/>
                <a:ea typeface="ＭＳ Ｐゴシック"/>
              </a:rPr>
              <a:t>"Case Study: Implementation of AI-Based Traffic Management in Smart Cities"</a:t>
            </a:r>
            <a:r>
              <a:rPr lang="en-US" sz="1500">
                <a:latin typeface="Times New Roman"/>
                <a:ea typeface="ＭＳ Ｐゴシック"/>
              </a:rPr>
              <a:t> – Evaluation of real-world implementations and their outcomes.</a:t>
            </a:r>
          </a:p>
          <a:p>
            <a:r>
              <a:rPr lang="en-US" sz="1500" b="1">
                <a:latin typeface="Times New Roman"/>
                <a:ea typeface="ＭＳ Ｐゴシック"/>
              </a:rPr>
              <a:t>Smart Cities Journal (2023)</a:t>
            </a:r>
            <a:endParaRPr lang="en-US" sz="1500">
              <a:latin typeface="Times New Roman"/>
              <a:ea typeface="ＭＳ Ｐゴシック"/>
            </a:endParaRPr>
          </a:p>
          <a:p>
            <a:endParaRPr lang="en-US" sz="1500">
              <a:latin typeface="Times New Roman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045615" y="6356353"/>
            <a:ext cx="8333295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In a world where traffic congestion is a daily challenge, real-time traffic management is not just an improvement—it’s a revolution.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val 8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791258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SmartLanes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058A5DB-F4F5-73D1-3007-06E26323AA05}"/>
              </a:ext>
            </a:extLst>
          </p:cNvPr>
          <p:cNvSpPr/>
          <p:nvPr/>
        </p:nvSpPr>
        <p:spPr>
          <a:xfrm>
            <a:off x="329773" y="1359451"/>
            <a:ext cx="11252627" cy="46814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>
            <a:softEdge rad="1270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  <p:sndAc>
          <p:stSnd>
            <p:snd r:embed="rId3" name="wind.wav"/>
          </p:stSnd>
        </p:sndAc>
      </p:transition>
    </mc:Choice>
    <mc:Fallback xmlns="">
      <p:transition spd="slow">
        <p:fade/>
        <p:sndAc>
          <p:stSnd>
            <p:snd r:embed="rId5" name="wind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1032</Words>
  <Application>Microsoft Office PowerPoint</Application>
  <PresentationFormat>Widescreen</PresentationFormat>
  <Paragraphs>143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ＭＳ Ｐゴシック</vt:lpstr>
      <vt:lpstr>Arial</vt:lpstr>
      <vt:lpstr>Calibri</vt:lpstr>
      <vt:lpstr>Garamond</vt:lpstr>
      <vt:lpstr>Times New Roman</vt:lpstr>
      <vt:lpstr>TradeGothic</vt:lpstr>
      <vt:lpstr>Office Theme</vt:lpstr>
      <vt:lpstr>SMART INDIA HACKATHON 2024</vt:lpstr>
      <vt:lpstr> SmartLanes - Optimizing Traffic Light Timings</vt:lpstr>
      <vt:lpstr>TECHNICAL APPROACH</vt:lpstr>
      <vt:lpstr>FEASIBILITY AND VIABILITY</vt:lpstr>
      <vt:lpstr>IMPACT AND BENEFITS</vt:lpstr>
      <vt:lpstr>RESEARCH  AND REFERENCES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tornado sir</cp:lastModifiedBy>
  <cp:revision>11</cp:revision>
  <dcterms:created xsi:type="dcterms:W3CDTF">2013-12-12T18:46:50Z</dcterms:created>
  <dcterms:modified xsi:type="dcterms:W3CDTF">2024-09-19T08:09:22Z</dcterms:modified>
  <cp:category/>
</cp:coreProperties>
</file>